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8" r:id="rId5"/>
    <p:sldId id="260" r:id="rId6"/>
    <p:sldId id="261" r:id="rId7"/>
    <p:sldId id="259" r:id="rId8"/>
    <p:sldId id="262" r:id="rId9"/>
    <p:sldId id="263" r:id="rId10"/>
    <p:sldId id="264" r:id="rId11"/>
  </p:sldIdLst>
  <p:sldSz cx="18288000" cy="10287000"/>
  <p:notesSz cx="18288000" cy="10287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UCA Patrizia" initials="DLP" lastIdx="1" clrIdx="0">
    <p:extLst>
      <p:ext uri="{19B8F6BF-5375-455C-9EA6-DF929625EA0E}">
        <p15:presenceInfo xmlns:p15="http://schemas.microsoft.com/office/powerpoint/2012/main" userId="DE LUCA Patriz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p:cViewPr varScale="1">
        <p:scale>
          <a:sx n="55" d="100"/>
          <a:sy n="55" d="100"/>
        </p:scale>
        <p:origin x="658"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3300" y="1045784"/>
            <a:ext cx="7914640" cy="1587500"/>
          </a:xfrm>
          <a:prstGeom prst="rect">
            <a:avLst/>
          </a:prstGeom>
        </p:spPr>
        <p:txBody>
          <a:bodyPr wrap="square" lIns="0" tIns="0" rIns="0" bIns="0">
            <a:spAutoFit/>
          </a:bodyPr>
          <a:lstStyle>
            <a:lvl1pPr>
              <a:defRPr sz="4400" b="1" i="0">
                <a:solidFill>
                  <a:schemeClr val="tx1"/>
                </a:solidFill>
                <a:latin typeface="Georgia"/>
                <a:cs typeface="Georgi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15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150" b="0"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15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4238624" cy="567584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46" y="4651779"/>
            <a:ext cx="4238624" cy="563522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243269" y="1"/>
            <a:ext cx="5514974" cy="6702769"/>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4243269" y="4945289"/>
            <a:ext cx="4391024" cy="534171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8637516" y="4651779"/>
            <a:ext cx="4238624" cy="5635220"/>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9758763" y="1"/>
            <a:ext cx="5143499" cy="5675840"/>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12880786" y="4414561"/>
            <a:ext cx="5407212" cy="587243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9759" y="920"/>
            <a:ext cx="17048480" cy="1422400"/>
          </a:xfrm>
          <a:prstGeom prst="rect">
            <a:avLst/>
          </a:prstGeom>
        </p:spPr>
        <p:txBody>
          <a:bodyPr wrap="square" lIns="0" tIns="0" rIns="0" bIns="0">
            <a:spAutoFit/>
          </a:bodyPr>
          <a:lstStyle>
            <a:lvl1pPr>
              <a:defRPr sz="9150" b="0" i="0">
                <a:solidFill>
                  <a:schemeClr val="tx1"/>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video" Target="https://www.youtube.com/embed/qnDXlUi3hgI?feature=oembed" TargetMode="External"/><Relationship Id="rId5" Type="http://schemas.openxmlformats.org/officeDocument/2006/relationships/image" Target="../media/image62.jpe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10" Type="http://schemas.openxmlformats.org/officeDocument/2006/relationships/image" Target="../media/image25.jpeg"/><Relationship Id="rId4" Type="http://schemas.openxmlformats.org/officeDocument/2006/relationships/image" Target="../media/image19.jp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g"/><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jpg"/></Relationships>
</file>

<file path=ppt/slides/_rels/slide9.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eg"/><Relationship Id="rId3" Type="http://schemas.openxmlformats.org/officeDocument/2006/relationships/image" Target="../media/image48.jpg"/><Relationship Id="rId7" Type="http://schemas.openxmlformats.org/officeDocument/2006/relationships/image" Target="../media/image52.jpg"/><Relationship Id="rId12" Type="http://schemas.openxmlformats.org/officeDocument/2006/relationships/image" Target="../media/image57.jpeg"/><Relationship Id="rId2" Type="http://schemas.openxmlformats.org/officeDocument/2006/relationships/image" Target="../media/image47.jpg"/><Relationship Id="rId1" Type="http://schemas.openxmlformats.org/officeDocument/2006/relationships/slideLayout" Target="../slideLayouts/slideLayout4.xml"/><Relationship Id="rId6" Type="http://schemas.openxmlformats.org/officeDocument/2006/relationships/image" Target="../media/image51.jpg"/><Relationship Id="rId11" Type="http://schemas.openxmlformats.org/officeDocument/2006/relationships/image" Target="../media/image56.pn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268506" y="0"/>
            <a:ext cx="11256010" cy="10287000"/>
          </a:xfrm>
          <a:custGeom>
            <a:avLst/>
            <a:gdLst/>
            <a:ahLst/>
            <a:cxnLst/>
            <a:rect l="l" t="t" r="r" b="b"/>
            <a:pathLst>
              <a:path w="11256010" h="10287000">
                <a:moveTo>
                  <a:pt x="0" y="0"/>
                </a:moveTo>
                <a:lnTo>
                  <a:pt x="0" y="10286999"/>
                </a:lnTo>
                <a:lnTo>
                  <a:pt x="11255539" y="10286999"/>
                </a:lnTo>
                <a:lnTo>
                  <a:pt x="11255539" y="0"/>
                </a:lnTo>
                <a:lnTo>
                  <a:pt x="0" y="0"/>
                </a:lnTo>
                <a:close/>
              </a:path>
            </a:pathLst>
          </a:custGeom>
          <a:solidFill>
            <a:srgbClr val="BA4444"/>
          </a:solidFill>
        </p:spPr>
        <p:txBody>
          <a:bodyPr wrap="square" lIns="0" tIns="0" rIns="0" bIns="0" rtlCol="0"/>
          <a:lstStyle/>
          <a:p>
            <a:endParaRPr dirty="0"/>
          </a:p>
        </p:txBody>
      </p:sp>
      <p:sp>
        <p:nvSpPr>
          <p:cNvPr id="4" name="object 4"/>
          <p:cNvSpPr txBox="1">
            <a:spLocks noGrp="1"/>
          </p:cNvSpPr>
          <p:nvPr>
            <p:ph type="title"/>
          </p:nvPr>
        </p:nvSpPr>
        <p:spPr>
          <a:xfrm>
            <a:off x="8095015" y="3217574"/>
            <a:ext cx="8338820" cy="2441053"/>
          </a:xfrm>
          <a:prstGeom prst="rect">
            <a:avLst/>
          </a:prstGeom>
        </p:spPr>
        <p:txBody>
          <a:bodyPr vert="horz" wrap="square" lIns="0" tIns="106045" rIns="0" bIns="0" rtlCol="0">
            <a:spAutoFit/>
          </a:bodyPr>
          <a:lstStyle/>
          <a:p>
            <a:pPr marL="12700" marR="5080">
              <a:lnSpc>
                <a:spcPts val="9080"/>
              </a:lnSpc>
              <a:spcBef>
                <a:spcPts val="835"/>
              </a:spcBef>
            </a:pPr>
            <a:r>
              <a:rPr sz="8000" b="1" spc="-300" dirty="0">
                <a:solidFill>
                  <a:srgbClr val="FFFFFF"/>
                </a:solidFill>
                <a:latin typeface="Georgia"/>
                <a:cs typeface="Georgia"/>
              </a:rPr>
              <a:t>Pourquoi </a:t>
            </a:r>
            <a:r>
              <a:rPr sz="8000" b="1" spc="-250" dirty="0" err="1">
                <a:solidFill>
                  <a:srgbClr val="FFFFFF"/>
                </a:solidFill>
                <a:latin typeface="Georgia"/>
                <a:cs typeface="Georgia"/>
              </a:rPr>
              <a:t>choisir</a:t>
            </a:r>
            <a:r>
              <a:rPr sz="8000" b="1" spc="-250" dirty="0">
                <a:solidFill>
                  <a:srgbClr val="FFFFFF"/>
                </a:solidFill>
                <a:latin typeface="Georgia"/>
                <a:cs typeface="Georgia"/>
              </a:rPr>
              <a:t>  </a:t>
            </a:r>
            <a:r>
              <a:rPr sz="8000" b="1" spc="-185" dirty="0" err="1">
                <a:solidFill>
                  <a:srgbClr val="FFFFFF"/>
                </a:solidFill>
                <a:latin typeface="Georgia"/>
                <a:cs typeface="Georgia"/>
              </a:rPr>
              <a:t>l'italien</a:t>
            </a:r>
            <a:r>
              <a:rPr lang="fr-FR" sz="8000" b="1" spc="-185" dirty="0">
                <a:solidFill>
                  <a:srgbClr val="FFFFFF"/>
                </a:solidFill>
                <a:latin typeface="Georgia"/>
                <a:cs typeface="Georgia"/>
              </a:rPr>
              <a:t> </a:t>
            </a:r>
            <a:r>
              <a:rPr sz="8000" b="1" spc="-185" dirty="0">
                <a:solidFill>
                  <a:srgbClr val="FFFFFF"/>
                </a:solidFill>
                <a:latin typeface="Georgia"/>
                <a:cs typeface="Georgia"/>
              </a:rPr>
              <a:t>?</a:t>
            </a:r>
            <a:r>
              <a:rPr lang="fr-FR" sz="8000" b="1" spc="-185" dirty="0">
                <a:solidFill>
                  <a:srgbClr val="FFFFFF"/>
                </a:solidFill>
                <a:latin typeface="Georgia"/>
                <a:cs typeface="Georgia"/>
              </a:rPr>
              <a:t> </a:t>
            </a:r>
            <a:endParaRPr sz="8000" dirty="0">
              <a:latin typeface="Georgia"/>
              <a:cs typeface="Georgia"/>
            </a:endParaRPr>
          </a:p>
        </p:txBody>
      </p:sp>
      <p:sp>
        <p:nvSpPr>
          <p:cNvPr id="5" name="object 5"/>
          <p:cNvSpPr/>
          <p:nvPr/>
        </p:nvSpPr>
        <p:spPr>
          <a:xfrm>
            <a:off x="1029255" y="762987"/>
            <a:ext cx="1630045" cy="1633220"/>
          </a:xfrm>
          <a:custGeom>
            <a:avLst/>
            <a:gdLst/>
            <a:ahLst/>
            <a:cxnLst/>
            <a:rect l="l" t="t" r="r" b="b"/>
            <a:pathLst>
              <a:path w="1630045" h="1633220">
                <a:moveTo>
                  <a:pt x="0" y="1632932"/>
                </a:moveTo>
                <a:lnTo>
                  <a:pt x="0" y="0"/>
                </a:lnTo>
                <a:lnTo>
                  <a:pt x="1629666" y="0"/>
                </a:lnTo>
                <a:lnTo>
                  <a:pt x="0" y="1632932"/>
                </a:lnTo>
                <a:close/>
              </a:path>
            </a:pathLst>
          </a:custGeom>
          <a:solidFill>
            <a:srgbClr val="FFFFFF"/>
          </a:solidFill>
        </p:spPr>
        <p:txBody>
          <a:bodyPr wrap="square" lIns="0" tIns="0" rIns="0" bIns="0" rtlCol="0"/>
          <a:lstStyle/>
          <a:p>
            <a:endParaRPr/>
          </a:p>
        </p:txBody>
      </p:sp>
      <p:pic>
        <p:nvPicPr>
          <p:cNvPr id="7172" name="Picture 4" descr="Résultat de recherche d'images pour &quot;io amo l'italia&quot;">
            <a:extLst>
              <a:ext uri="{FF2B5EF4-FFF2-40B4-BE49-F238E27FC236}">
                <a16:creationId xmlns:a16="http://schemas.microsoft.com/office/drawing/2014/main" id="{9AB03A92-34C1-4E63-AB23-D1A3672FB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91" y="1729960"/>
            <a:ext cx="6217480" cy="6217480"/>
          </a:xfrm>
          <a:prstGeom prst="rect">
            <a:avLst/>
          </a:prstGeom>
          <a:noFill/>
          <a:extLst>
            <a:ext uri="{909E8E84-426E-40DD-AFC4-6F175D3DCCD1}">
              <a14:hiddenFill xmlns:a14="http://schemas.microsoft.com/office/drawing/2010/main">
                <a:solidFill>
                  <a:srgbClr val="FFFFFF"/>
                </a:solidFill>
              </a14:hiddenFill>
            </a:ext>
          </a:extLst>
        </p:spPr>
      </p:pic>
      <p:pic>
        <p:nvPicPr>
          <p:cNvPr id="9" name="O BELLA CIAO">
            <a:hlinkClick r:id="" action="ppaction://media"/>
            <a:extLst>
              <a:ext uri="{FF2B5EF4-FFF2-40B4-BE49-F238E27FC236}">
                <a16:creationId xmlns:a16="http://schemas.microsoft.com/office/drawing/2014/main" id="{9D411EFF-79BC-4998-A092-FFD2CCF7C82D}"/>
              </a:ext>
            </a:extLst>
          </p:cNvPr>
          <p:cNvPicPr>
            <a:picLocks noChangeAspect="1"/>
          </p:cNvPicPr>
          <p:nvPr>
            <a:audioFile r:link="rId1"/>
            <p:extLst>
              <p:ext uri="{DAA4B4D4-6D71-4841-9C94-3DE7FCFB9230}">
                <p14:media xmlns:p14="http://schemas.microsoft.com/office/powerpoint/2010/main" r:embed="rId2">
                  <p14:trim end="48789.85"/>
                </p14:media>
              </p:ext>
            </p:extLst>
          </p:nvPr>
        </p:nvPicPr>
        <p:blipFill>
          <a:blip r:embed="rId5"/>
          <a:stretch>
            <a:fillRect/>
          </a:stretch>
        </p:blipFill>
        <p:spPr>
          <a:xfrm>
            <a:off x="4637838" y="783845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4934">
        <p:fade/>
      </p:transition>
    </mc:Choice>
    <mc:Fallback xmlns="">
      <p:transition spd="med" advClick="0" advTm="49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descr="Résultat de recherche d'images pour &quot;io parlo italiano&quot;">
            <a:extLst>
              <a:ext uri="{FF2B5EF4-FFF2-40B4-BE49-F238E27FC236}">
                <a16:creationId xmlns:a16="http://schemas.microsoft.com/office/drawing/2014/main" id="{A94EB341-7761-4D33-AAA6-7545E23A8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4600" y="653903"/>
            <a:ext cx="3479956" cy="2216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io parlo italiano&quot;">
            <a:extLst>
              <a:ext uri="{FF2B5EF4-FFF2-40B4-BE49-F238E27FC236}">
                <a16:creationId xmlns:a16="http://schemas.microsoft.com/office/drawing/2014/main" id="{CC13154B-B6DD-4ADE-8D97-F8203F190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259731"/>
            <a:ext cx="5286778" cy="1988169"/>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p:nvPr/>
        </p:nvSpPr>
        <p:spPr>
          <a:xfrm>
            <a:off x="283914" y="4555485"/>
            <a:ext cx="17623086" cy="7285008"/>
          </a:xfrm>
          <a:prstGeom prst="rect">
            <a:avLst/>
          </a:prstGeom>
        </p:spPr>
        <p:txBody>
          <a:bodyPr vert="horz" wrap="square" lIns="0" tIns="12065" rIns="0" bIns="0" rtlCol="0">
            <a:spAutoFit/>
          </a:bodyPr>
          <a:lstStyle/>
          <a:p>
            <a:pPr marL="4499610" marR="5080" indent="-4487545">
              <a:lnSpc>
                <a:spcPct val="116300"/>
              </a:lnSpc>
              <a:spcBef>
                <a:spcPts val="95"/>
              </a:spcBef>
            </a:pPr>
            <a:r>
              <a:rPr lang="fr-FR" sz="4400" b="1" spc="-265" dirty="0">
                <a:latin typeface="Georgia"/>
                <a:cs typeface="Georgia"/>
              </a:rPr>
              <a:t>Et bien sûr pour la langue c</a:t>
            </a:r>
            <a:r>
              <a:rPr sz="4400" b="1" spc="-265" dirty="0" err="1">
                <a:latin typeface="Georgia"/>
                <a:cs typeface="Georgia"/>
              </a:rPr>
              <a:t>ar</a:t>
            </a:r>
            <a:r>
              <a:rPr sz="4400" b="1" spc="-265" dirty="0">
                <a:latin typeface="Georgia"/>
                <a:cs typeface="Georgia"/>
              </a:rPr>
              <a:t> </a:t>
            </a:r>
            <a:r>
              <a:rPr sz="4400" b="1" spc="-275" dirty="0">
                <a:latin typeface="Georgia"/>
                <a:cs typeface="Georgia"/>
              </a:rPr>
              <a:t>c'est </a:t>
            </a:r>
            <a:r>
              <a:rPr sz="4400" b="1" spc="-285" dirty="0">
                <a:latin typeface="Georgia"/>
                <a:cs typeface="Georgia"/>
              </a:rPr>
              <a:t>un </a:t>
            </a:r>
            <a:r>
              <a:rPr sz="4400" b="1" spc="-235" dirty="0">
                <a:latin typeface="Georgia"/>
                <a:cs typeface="Georgia"/>
              </a:rPr>
              <a:t>plaisir </a:t>
            </a:r>
            <a:r>
              <a:rPr sz="4400" b="1" spc="-280" dirty="0">
                <a:latin typeface="Georgia"/>
                <a:cs typeface="Georgia"/>
              </a:rPr>
              <a:t>de </a:t>
            </a:r>
            <a:r>
              <a:rPr sz="4400" b="1" spc="-245" dirty="0">
                <a:latin typeface="Georgia"/>
                <a:cs typeface="Georgia"/>
              </a:rPr>
              <a:t>parler </a:t>
            </a:r>
            <a:r>
              <a:rPr sz="4400" b="1" spc="-265" dirty="0">
                <a:latin typeface="Georgia"/>
                <a:cs typeface="Georgia"/>
              </a:rPr>
              <a:t>l'une </a:t>
            </a:r>
            <a:r>
              <a:rPr sz="4400" b="1" spc="-295" dirty="0">
                <a:latin typeface="Georgia"/>
                <a:cs typeface="Georgia"/>
              </a:rPr>
              <a:t>des </a:t>
            </a:r>
            <a:r>
              <a:rPr sz="4400" b="1" spc="-240" dirty="0">
                <a:latin typeface="Georgia"/>
                <a:cs typeface="Georgia"/>
              </a:rPr>
              <a:t>plus</a:t>
            </a:r>
            <a:endParaRPr lang="fr-FR" sz="4400" b="1" spc="-240" dirty="0">
              <a:latin typeface="Georgia"/>
              <a:cs typeface="Georgia"/>
            </a:endParaRPr>
          </a:p>
          <a:p>
            <a:pPr marL="4499610" marR="5080" indent="-4487545">
              <a:lnSpc>
                <a:spcPct val="116300"/>
              </a:lnSpc>
              <a:spcBef>
                <a:spcPts val="95"/>
              </a:spcBef>
            </a:pPr>
            <a:r>
              <a:rPr sz="4400" b="1" spc="-215" dirty="0">
                <a:latin typeface="Georgia"/>
                <a:cs typeface="Georgia"/>
              </a:rPr>
              <a:t>belles </a:t>
            </a:r>
            <a:r>
              <a:rPr sz="4400" b="1" spc="-229" dirty="0">
                <a:latin typeface="Georgia"/>
                <a:cs typeface="Georgia"/>
              </a:rPr>
              <a:t>langues </a:t>
            </a:r>
            <a:r>
              <a:rPr sz="4400" b="1" spc="-280" dirty="0">
                <a:latin typeface="Georgia"/>
                <a:cs typeface="Georgia"/>
              </a:rPr>
              <a:t>du  </a:t>
            </a:r>
            <a:r>
              <a:rPr sz="4400" b="1" spc="-320" dirty="0">
                <a:latin typeface="Georgia"/>
                <a:cs typeface="Georgia"/>
              </a:rPr>
              <a:t>monde</a:t>
            </a:r>
            <a:r>
              <a:rPr lang="fr-FR" sz="4400" b="1" spc="-320" dirty="0">
                <a:latin typeface="Georgia"/>
                <a:cs typeface="Georgia"/>
              </a:rPr>
              <a:t>,</a:t>
            </a:r>
            <a:r>
              <a:rPr lang="fr-FR" sz="4400" b="1" spc="-285" dirty="0">
                <a:latin typeface="Georgia"/>
                <a:cs typeface="Georgia"/>
              </a:rPr>
              <a:t> d’un accès aisé pour les élèves francophones.</a:t>
            </a:r>
          </a:p>
          <a:p>
            <a:pPr marL="4499610" marR="5080" indent="-4487545">
              <a:lnSpc>
                <a:spcPct val="116300"/>
              </a:lnSpc>
              <a:spcBef>
                <a:spcPts val="95"/>
              </a:spcBef>
            </a:pPr>
            <a:r>
              <a:rPr lang="fr-FR" sz="4400" b="1" spc="-285" dirty="0">
                <a:latin typeface="Georgia"/>
                <a:cs typeface="Georgia"/>
              </a:rPr>
              <a:t>S’agissant d’une langue dite ‘régulière » avec 33 signes pour 25 sons, l’italien est la langue idéale pour les personnes dyslexiques.</a:t>
            </a:r>
          </a:p>
          <a:p>
            <a:pPr marL="4499610" marR="5080" indent="-4487545">
              <a:lnSpc>
                <a:spcPct val="116300"/>
              </a:lnSpc>
              <a:spcBef>
                <a:spcPts val="95"/>
              </a:spcBef>
            </a:pPr>
            <a:endParaRPr lang="fr-FR" sz="4400" b="1" spc="-285" dirty="0">
              <a:latin typeface="Georgia"/>
              <a:cs typeface="Georgia"/>
            </a:endParaRPr>
          </a:p>
          <a:p>
            <a:pPr marL="4499610" marR="5080" indent="-4487545">
              <a:lnSpc>
                <a:spcPct val="116300"/>
              </a:lnSpc>
              <a:spcBef>
                <a:spcPts val="95"/>
              </a:spcBef>
            </a:pPr>
            <a:endParaRPr lang="fr-FR" sz="5000" b="1" spc="-285" dirty="0">
              <a:latin typeface="Georgia"/>
              <a:cs typeface="Georgia"/>
            </a:endParaRPr>
          </a:p>
          <a:p>
            <a:pPr marL="4499610" marR="5080" indent="-4487545">
              <a:lnSpc>
                <a:spcPct val="116300"/>
              </a:lnSpc>
              <a:spcBef>
                <a:spcPts val="95"/>
              </a:spcBef>
            </a:pPr>
            <a:r>
              <a:rPr lang="fr-FR" sz="5000" b="1" spc="-285" dirty="0">
                <a:latin typeface="Georgia"/>
                <a:cs typeface="Georgia"/>
              </a:rPr>
              <a:t>                      </a:t>
            </a:r>
            <a:endParaRPr sz="5000" dirty="0">
              <a:solidFill>
                <a:srgbClr val="C00000"/>
              </a:solidFill>
              <a:latin typeface="Georgia"/>
              <a:cs typeface="Georgia"/>
            </a:endParaRPr>
          </a:p>
        </p:txBody>
      </p:sp>
      <p:pic>
        <p:nvPicPr>
          <p:cNvPr id="7" name="Média en ligne 6" title="Presentarsi">
            <a:hlinkClick r:id="" action="ppaction://media"/>
            <a:extLst>
              <a:ext uri="{FF2B5EF4-FFF2-40B4-BE49-F238E27FC236}">
                <a16:creationId xmlns:a16="http://schemas.microsoft.com/office/drawing/2014/main" id="{D3235CF7-5334-4A30-8D23-8CBD8323C51C}"/>
              </a:ext>
            </a:extLst>
          </p:cNvPr>
          <p:cNvPicPr>
            <a:picLocks noRot="1" noChangeAspect="1"/>
          </p:cNvPicPr>
          <p:nvPr>
            <a:videoFile r:link="rId1"/>
          </p:nvPr>
        </p:nvPicPr>
        <p:blipFill>
          <a:blip r:embed="rId5"/>
          <a:stretch>
            <a:fillRect/>
          </a:stretch>
        </p:blipFill>
        <p:spPr>
          <a:xfrm>
            <a:off x="6740245" y="653903"/>
            <a:ext cx="5990354" cy="3384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1305"/>
    </mc:Choice>
    <mc:Fallback xmlns="">
      <p:transition spd="slow" advClick="0" advTm="31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extLst>
    <p:ext uri="{E180D4A7-C9FB-4DFB-919C-405C955672EB}">
      <p14:showEvtLst xmlns:p14="http://schemas.microsoft.com/office/powerpoint/2010/main">
        <p14:playEvt time="8" objId="7"/>
        <p14:pauseEvt time="31305"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D3A0D-B96F-4615-95BD-F2785F4FC5BF}"/>
              </a:ext>
            </a:extLst>
          </p:cNvPr>
          <p:cNvSpPr>
            <a:spLocks noGrp="1"/>
          </p:cNvSpPr>
          <p:nvPr>
            <p:ph type="title"/>
          </p:nvPr>
        </p:nvSpPr>
        <p:spPr>
          <a:xfrm>
            <a:off x="619759" y="920"/>
            <a:ext cx="17048480" cy="1661993"/>
          </a:xfrm>
        </p:spPr>
        <p:txBody>
          <a:bodyPr/>
          <a:lstStyle/>
          <a:p>
            <a:r>
              <a:rPr lang="fr-FR" sz="5400" dirty="0">
                <a:latin typeface="Georgia" panose="02040502050405020303" pitchFamily="18" charset="0"/>
              </a:rPr>
              <a:t>Pour découvrir un pays magnifique aux panoramas époustouflants et géographiquement proche.</a:t>
            </a:r>
          </a:p>
        </p:txBody>
      </p:sp>
      <p:pic>
        <p:nvPicPr>
          <p:cNvPr id="2050" name="Picture 2" descr="Résultat de recherche d'images pour &quot;dolomiti&quot;">
            <a:extLst>
              <a:ext uri="{FF2B5EF4-FFF2-40B4-BE49-F238E27FC236}">
                <a16:creationId xmlns:a16="http://schemas.microsoft.com/office/drawing/2014/main" id="{EB2E70BE-A955-49F6-BE40-0DE839116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3079" y="6560469"/>
            <a:ext cx="6174921" cy="34579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paysage toscan&quot;">
            <a:extLst>
              <a:ext uri="{FF2B5EF4-FFF2-40B4-BE49-F238E27FC236}">
                <a16:creationId xmlns:a16="http://schemas.microsoft.com/office/drawing/2014/main" id="{6D8E7BDC-07ED-4FAD-AFD7-D7ED746A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756" y="1983752"/>
            <a:ext cx="6226383" cy="4143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spiagge italiane&quot;">
            <a:extLst>
              <a:ext uri="{FF2B5EF4-FFF2-40B4-BE49-F238E27FC236}">
                <a16:creationId xmlns:a16="http://schemas.microsoft.com/office/drawing/2014/main" id="{A102FC7A-4EAA-4461-A2AC-83F73A243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897" y="2174924"/>
            <a:ext cx="5541454" cy="31032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lago como&quot;">
            <a:extLst>
              <a:ext uri="{FF2B5EF4-FFF2-40B4-BE49-F238E27FC236}">
                <a16:creationId xmlns:a16="http://schemas.microsoft.com/office/drawing/2014/main" id="{C5356984-4BCC-40C1-B1FE-0F971FF01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320" y="6560469"/>
            <a:ext cx="5196382" cy="34579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parco naturale abbruzzo&quot;">
            <a:extLst>
              <a:ext uri="{FF2B5EF4-FFF2-40B4-BE49-F238E27FC236}">
                <a16:creationId xmlns:a16="http://schemas.microsoft.com/office/drawing/2014/main" id="{9FC23A84-2562-4BF0-B87B-B633F8A76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714" y="4554700"/>
            <a:ext cx="3649058" cy="20694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Résultat de recherche d'images pour &quot;castelli in italia&quot;">
            <a:extLst>
              <a:ext uri="{FF2B5EF4-FFF2-40B4-BE49-F238E27FC236}">
                <a16:creationId xmlns:a16="http://schemas.microsoft.com/office/drawing/2014/main" id="{FE9E198A-7661-4930-B876-7474F9FC7F6B}"/>
              </a:ext>
            </a:extLst>
          </p:cNvPr>
          <p:cNvSpPr>
            <a:spLocks noChangeAspect="1" noChangeArrowheads="1"/>
          </p:cNvSpPr>
          <p:nvPr/>
        </p:nvSpPr>
        <p:spPr bwMode="auto">
          <a:xfrm>
            <a:off x="8145452" y="6819899"/>
            <a:ext cx="2141547" cy="2141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4" name="Picture 16" descr="Résultat de recherche d'images pour &quot;castelli in italia&quot;">
            <a:extLst>
              <a:ext uri="{FF2B5EF4-FFF2-40B4-BE49-F238E27FC236}">
                <a16:creationId xmlns:a16="http://schemas.microsoft.com/office/drawing/2014/main" id="{7507226F-688E-4D9E-899D-B6C53CCFC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9529" y="6339065"/>
            <a:ext cx="4663300" cy="310321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ésultat de recherche d'images pour &quot;vulcani in italia&quot;">
            <a:extLst>
              <a:ext uri="{FF2B5EF4-FFF2-40B4-BE49-F238E27FC236}">
                <a16:creationId xmlns:a16="http://schemas.microsoft.com/office/drawing/2014/main" id="{7651D4BE-AD53-49D3-B12D-04A7E90CC1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57" y="1726577"/>
            <a:ext cx="5424488" cy="276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168465"/>
      </p:ext>
    </p:extLst>
  </p:cSld>
  <p:clrMapOvr>
    <a:masterClrMapping/>
  </p:clrMapOvr>
  <mc:AlternateContent xmlns:mc="http://schemas.openxmlformats.org/markup-compatibility/2006" xmlns:p14="http://schemas.microsoft.com/office/powerpoint/2010/main">
    <mc:Choice Requires="p14">
      <p:transition spd="slow" p14:dur="2000" advClick="0" advTm="9746"/>
    </mc:Choice>
    <mc:Fallback xmlns="">
      <p:transition spd="slow" advClick="0" advTm="97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704A9-E53B-44AE-A0D7-9464F5281331}"/>
              </a:ext>
            </a:extLst>
          </p:cNvPr>
          <p:cNvSpPr>
            <a:spLocks noGrp="1"/>
          </p:cNvSpPr>
          <p:nvPr>
            <p:ph type="title"/>
          </p:nvPr>
        </p:nvSpPr>
        <p:spPr>
          <a:xfrm>
            <a:off x="619759" y="723900"/>
            <a:ext cx="17048480" cy="6463308"/>
          </a:xfrm>
        </p:spPr>
        <p:txBody>
          <a:bodyPr/>
          <a:lstStyle/>
          <a:p>
            <a:br>
              <a:rPr lang="fr-FR" sz="6000" dirty="0">
                <a:latin typeface="Georgia" panose="02040502050405020303" pitchFamily="18" charset="0"/>
              </a:rPr>
            </a:br>
            <a:r>
              <a:rPr lang="fr-FR" sz="6000" dirty="0">
                <a:latin typeface="Georgia" panose="02040502050405020303" pitchFamily="18" charset="0"/>
              </a:rPr>
              <a:t>Pour approfondir tes connaissances sur l’une des plus grandes cultures du monde, car l’Italie est l’un des berceaux de la civilisation occidentale ancienne et moderne. </a:t>
            </a:r>
            <a:br>
              <a:rPr lang="fr-FR" sz="6000" dirty="0">
                <a:latin typeface="Georgia" panose="02040502050405020303" pitchFamily="18" charset="0"/>
              </a:rPr>
            </a:br>
            <a:r>
              <a:rPr lang="fr-FR" sz="6000" dirty="0">
                <a:latin typeface="Georgia" panose="02040502050405020303" pitchFamily="18" charset="0"/>
              </a:rPr>
              <a:t>En effet, depuis l’Antiquité, la culture de ce pays a rayonné sur le monde.</a:t>
            </a:r>
          </a:p>
        </p:txBody>
      </p:sp>
    </p:spTree>
    <p:extLst>
      <p:ext uri="{BB962C8B-B14F-4D97-AF65-F5344CB8AC3E}">
        <p14:creationId xmlns:p14="http://schemas.microsoft.com/office/powerpoint/2010/main" val="3492466458"/>
      </p:ext>
    </p:extLst>
  </p:cSld>
  <p:clrMapOvr>
    <a:masterClrMapping/>
  </p:clrMapOvr>
  <mc:AlternateContent xmlns:mc="http://schemas.openxmlformats.org/markup-compatibility/2006" xmlns:p14="http://schemas.microsoft.com/office/powerpoint/2010/main">
    <mc:Choice Requires="p14">
      <p:transition spd="slow" p14:dur="2000" advClick="0" advTm="8083"/>
    </mc:Choice>
    <mc:Fallback xmlns="">
      <p:transition spd="slow" advClick="0" advTm="80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916"/>
    </mc:Choice>
    <mc:Fallback xmlns="">
      <p:transition spd="slow" advClick="0" advTm="891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4505307" y="1890142"/>
            <a:ext cx="7877174" cy="357187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28158" y="6121932"/>
            <a:ext cx="5562599" cy="34800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139539" y="5536261"/>
            <a:ext cx="3596906" cy="410649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2579398" y="1736608"/>
            <a:ext cx="2749267" cy="3782969"/>
          </a:xfrm>
          <a:prstGeom prst="rect">
            <a:avLst/>
          </a:prstGeom>
          <a:blipFill>
            <a:blip r:embed="rId5" cstate="print"/>
            <a:stretch>
              <a:fillRect/>
            </a:stretch>
          </a:blipFill>
        </p:spPr>
        <p:txBody>
          <a:bodyPr wrap="square" lIns="0" tIns="0" rIns="0" bIns="0" rtlCol="0"/>
          <a:lstStyle/>
          <a:p>
            <a:endParaRPr/>
          </a:p>
        </p:txBody>
      </p:sp>
      <p:pic>
        <p:nvPicPr>
          <p:cNvPr id="3074" name="Picture 2" descr="Résultat de recherche d'images pour &quot;hayez il bacio&quot;">
            <a:extLst>
              <a:ext uri="{FF2B5EF4-FFF2-40B4-BE49-F238E27FC236}">
                <a16:creationId xmlns:a16="http://schemas.microsoft.com/office/drawing/2014/main" id="{D0D6F90D-9C73-479B-AA18-EF9764E38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9406" y="1509625"/>
            <a:ext cx="2119092" cy="4944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cherubini raffaello&quot;">
            <a:extLst>
              <a:ext uri="{FF2B5EF4-FFF2-40B4-BE49-F238E27FC236}">
                <a16:creationId xmlns:a16="http://schemas.microsoft.com/office/drawing/2014/main" id="{C19A0191-4B33-4F70-9188-793689013F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478" y="1911019"/>
            <a:ext cx="3979912" cy="2648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caravaggio&quot;">
            <a:extLst>
              <a:ext uri="{FF2B5EF4-FFF2-40B4-BE49-F238E27FC236}">
                <a16:creationId xmlns:a16="http://schemas.microsoft.com/office/drawing/2014/main" id="{BDC4A7AD-DB38-42F2-A28A-C2621EBD2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1843" y="6454173"/>
            <a:ext cx="2749267" cy="3019055"/>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6">
            <a:extLst>
              <a:ext uri="{FF2B5EF4-FFF2-40B4-BE49-F238E27FC236}">
                <a16:creationId xmlns:a16="http://schemas.microsoft.com/office/drawing/2014/main" id="{DD1476C8-A21D-403A-8376-34694014FED3}"/>
              </a:ext>
            </a:extLst>
          </p:cNvPr>
          <p:cNvSpPr/>
          <p:nvPr/>
        </p:nvSpPr>
        <p:spPr>
          <a:xfrm>
            <a:off x="454594" y="4587241"/>
            <a:ext cx="2865756" cy="4120618"/>
          </a:xfrm>
          <a:prstGeom prst="rect">
            <a:avLst/>
          </a:prstGeom>
          <a:blipFill>
            <a:blip r:embed="rId9" cstate="print"/>
            <a:stretch>
              <a:fillRect/>
            </a:stretch>
          </a:blipFill>
        </p:spPr>
        <p:txBody>
          <a:bodyPr wrap="square" lIns="0" tIns="0" rIns="0" bIns="0" rtlCol="0"/>
          <a:lstStyle/>
          <a:p>
            <a:endParaRPr/>
          </a:p>
        </p:txBody>
      </p:sp>
      <p:pic>
        <p:nvPicPr>
          <p:cNvPr id="1026" name="Picture 2">
            <a:extLst>
              <a:ext uri="{FF2B5EF4-FFF2-40B4-BE49-F238E27FC236}">
                <a16:creationId xmlns:a16="http://schemas.microsoft.com/office/drawing/2014/main" id="{058C21CE-9269-4895-9354-051A94F4CA1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54" r="18241"/>
          <a:stretch/>
        </p:blipFill>
        <p:spPr bwMode="auto">
          <a:xfrm>
            <a:off x="3098525" y="7253287"/>
            <a:ext cx="1981200" cy="303371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FDD8B38-2137-4446-9E5C-97917CBFE72A}"/>
              </a:ext>
            </a:extLst>
          </p:cNvPr>
          <p:cNvSpPr txBox="1"/>
          <p:nvPr/>
        </p:nvSpPr>
        <p:spPr>
          <a:xfrm>
            <a:off x="1676400" y="376623"/>
            <a:ext cx="15439281" cy="1446550"/>
          </a:xfrm>
          <a:prstGeom prst="rect">
            <a:avLst/>
          </a:prstGeom>
          <a:noFill/>
        </p:spPr>
        <p:txBody>
          <a:bodyPr wrap="square" rtlCol="0">
            <a:spAutoFit/>
          </a:bodyPr>
          <a:lstStyle/>
          <a:p>
            <a:r>
              <a:rPr lang="fr-FR" sz="4400" dirty="0">
                <a:latin typeface="Georgia" panose="02040502050405020303" pitchFamily="18" charset="0"/>
              </a:rPr>
              <a:t>Les œuvres de ses artistes sont mondialement connues et ont inspiré des générations.</a:t>
            </a:r>
          </a:p>
        </p:txBody>
      </p:sp>
    </p:spTree>
  </p:cSld>
  <p:clrMapOvr>
    <a:masterClrMapping/>
  </p:clrMapOvr>
  <mc:AlternateContent xmlns:mc="http://schemas.openxmlformats.org/markup-compatibility/2006" xmlns:p14="http://schemas.microsoft.com/office/powerpoint/2010/main">
    <mc:Choice Requires="p14">
      <p:transition spd="slow" p14:dur="2000" advClick="0" advTm="9077"/>
    </mc:Choice>
    <mc:Fallback xmlns="">
      <p:transition spd="slow" advClick="0" advTm="9077"/>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82000"/>
          </a:schemeClr>
        </a:solidFill>
        <a:effectLst/>
      </p:bgPr>
    </p:bg>
    <p:spTree>
      <p:nvGrpSpPr>
        <p:cNvPr id="1" name=""/>
        <p:cNvGrpSpPr/>
        <p:nvPr/>
      </p:nvGrpSpPr>
      <p:grpSpPr>
        <a:xfrm>
          <a:off x="0" y="0"/>
          <a:ext cx="0" cy="0"/>
          <a:chOff x="0" y="0"/>
          <a:chExt cx="0" cy="0"/>
        </a:xfrm>
      </p:grpSpPr>
      <p:sp>
        <p:nvSpPr>
          <p:cNvPr id="4" name="object 4"/>
          <p:cNvSpPr/>
          <p:nvPr/>
        </p:nvSpPr>
        <p:spPr>
          <a:xfrm>
            <a:off x="4456741" y="503941"/>
            <a:ext cx="3384099" cy="4213985"/>
          </a:xfrm>
          <a:prstGeom prst="rect">
            <a:avLst/>
          </a:prstGeom>
          <a:blipFill>
            <a:blip r:embed="rId2" cstate="print"/>
            <a:stretch>
              <a:fillRect/>
            </a:stretch>
          </a:blipFill>
          <a:effectLst>
            <a:softEdge rad="152400"/>
          </a:effectLst>
        </p:spPr>
        <p:txBody>
          <a:bodyPr wrap="square" lIns="0" tIns="0" rIns="0" bIns="0" rtlCol="0"/>
          <a:lstStyle/>
          <a:p>
            <a:endParaRPr/>
          </a:p>
        </p:txBody>
      </p:sp>
      <p:sp>
        <p:nvSpPr>
          <p:cNvPr id="5" name="object 5"/>
          <p:cNvSpPr/>
          <p:nvPr/>
        </p:nvSpPr>
        <p:spPr>
          <a:xfrm>
            <a:off x="11154354" y="2390641"/>
            <a:ext cx="2819400" cy="3003612"/>
          </a:xfrm>
          <a:prstGeom prst="rect">
            <a:avLst/>
          </a:prstGeom>
          <a:blipFill>
            <a:blip r:embed="rId3" cstate="print"/>
            <a:stretch>
              <a:fillRect/>
            </a:stretch>
          </a:blipFill>
          <a:effectLst>
            <a:softEdge rad="139700"/>
          </a:effectLst>
        </p:spPr>
        <p:txBody>
          <a:bodyPr wrap="square" lIns="0" tIns="0" rIns="0" bIns="0" rtlCol="0"/>
          <a:lstStyle/>
          <a:p>
            <a:endParaRPr/>
          </a:p>
        </p:txBody>
      </p:sp>
      <p:sp>
        <p:nvSpPr>
          <p:cNvPr id="7" name="object 7"/>
          <p:cNvSpPr/>
          <p:nvPr/>
        </p:nvSpPr>
        <p:spPr>
          <a:xfrm>
            <a:off x="459199" y="503941"/>
            <a:ext cx="3653981" cy="3985081"/>
          </a:xfrm>
          <a:prstGeom prst="rect">
            <a:avLst/>
          </a:prstGeom>
          <a:blipFill>
            <a:blip r:embed="rId4" cstate="print"/>
            <a:stretch>
              <a:fillRect/>
            </a:stretch>
          </a:blipFill>
          <a:ln>
            <a:noFill/>
          </a:ln>
          <a:effectLst>
            <a:softEdge rad="88900"/>
          </a:effectLst>
        </p:spPr>
        <p:txBody>
          <a:bodyPr wrap="square" lIns="0" tIns="0" rIns="0" bIns="0" rtlCol="0"/>
          <a:lstStyle/>
          <a:p>
            <a:endParaRPr/>
          </a:p>
        </p:txBody>
      </p:sp>
      <p:pic>
        <p:nvPicPr>
          <p:cNvPr id="2050" name="Picture 2" descr="Résultat de recherche d'images pour &quot;boccioni&quot;">
            <a:extLst>
              <a:ext uri="{FF2B5EF4-FFF2-40B4-BE49-F238E27FC236}">
                <a16:creationId xmlns:a16="http://schemas.microsoft.com/office/drawing/2014/main" id="{B3A1FB1F-7B50-4003-925B-58A07438F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1368" y="158688"/>
            <a:ext cx="3543702" cy="3404429"/>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boccioni&quot;">
            <a:extLst>
              <a:ext uri="{FF2B5EF4-FFF2-40B4-BE49-F238E27FC236}">
                <a16:creationId xmlns:a16="http://schemas.microsoft.com/office/drawing/2014/main" id="{EAAB5059-72CA-41BC-BA11-3F167F0CDD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7028" y="-3399"/>
            <a:ext cx="3810000" cy="3827009"/>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modigliani&quot;">
            <a:extLst>
              <a:ext uri="{FF2B5EF4-FFF2-40B4-BE49-F238E27FC236}">
                <a16:creationId xmlns:a16="http://schemas.microsoft.com/office/drawing/2014/main" id="{88AEA6EC-BBFC-48CD-9EE9-62E43E908A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85501" y="3998498"/>
            <a:ext cx="3224444" cy="42212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libretto opera aida&quot;">
            <a:extLst>
              <a:ext uri="{FF2B5EF4-FFF2-40B4-BE49-F238E27FC236}">
                <a16:creationId xmlns:a16="http://schemas.microsoft.com/office/drawing/2014/main" id="{37D3DE94-C63C-4130-AAE7-4079B1CC5D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19" y="5419655"/>
            <a:ext cx="2973483" cy="3985081"/>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libretto travaiata&quot;">
            <a:extLst>
              <a:ext uri="{FF2B5EF4-FFF2-40B4-BE49-F238E27FC236}">
                <a16:creationId xmlns:a16="http://schemas.microsoft.com/office/drawing/2014/main" id="{8DDE5A82-D521-46A5-B0D3-D7D5ABDF01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1501" y="4732241"/>
            <a:ext cx="2786014" cy="4186633"/>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divina commedia&quot;">
            <a:extLst>
              <a:ext uri="{FF2B5EF4-FFF2-40B4-BE49-F238E27FC236}">
                <a16:creationId xmlns:a16="http://schemas.microsoft.com/office/drawing/2014/main" id="{B262F640-2FDA-44DC-90B4-14DC6ED231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3990" y="3467741"/>
            <a:ext cx="3009741" cy="35828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64" name="Picture 16" descr="Résultat de recherche d'images pour &quot;la vita è bella&quot;">
            <a:extLst>
              <a:ext uri="{FF2B5EF4-FFF2-40B4-BE49-F238E27FC236}">
                <a16:creationId xmlns:a16="http://schemas.microsoft.com/office/drawing/2014/main" id="{870F29CF-F891-4DDC-A55F-F963178711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0297" y="5325416"/>
            <a:ext cx="3550409" cy="480206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066" name="Picture 18" descr="Résultat de recherche d'images pour &quot;mostra di venezia 2020 logo leone d'oro&quot;">
            <a:extLst>
              <a:ext uri="{FF2B5EF4-FFF2-40B4-BE49-F238E27FC236}">
                <a16:creationId xmlns:a16="http://schemas.microsoft.com/office/drawing/2014/main" id="{851E2C1C-FE37-470D-AB0D-9AE5B5D6CE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93365" y="8028831"/>
            <a:ext cx="3417325" cy="178008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2068" name="Picture 20" descr="Résultat de recherche d'images pour &quot;il gattopardo locandina&quot;">
            <a:extLst>
              <a:ext uri="{FF2B5EF4-FFF2-40B4-BE49-F238E27FC236}">
                <a16:creationId xmlns:a16="http://schemas.microsoft.com/office/drawing/2014/main" id="{C1B2859B-B531-4F2F-9982-8D7D9AD77E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0804" y="6526917"/>
            <a:ext cx="3000396" cy="3582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8643"/>
    </mc:Choice>
    <mc:Fallback xmlns="">
      <p:transition spd="slow" advClick="0" advTm="8643"/>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122" name="Picture 2" descr="Résultat de recherche d'images pour &quot;bosco verticale milano&quot;">
            <a:extLst>
              <a:ext uri="{FF2B5EF4-FFF2-40B4-BE49-F238E27FC236}">
                <a16:creationId xmlns:a16="http://schemas.microsoft.com/office/drawing/2014/main" id="{A647C640-974B-4EA7-8EF0-C93B9A245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749" y="5537750"/>
            <a:ext cx="4916833" cy="4659558"/>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4" name="object 4"/>
          <p:cNvSpPr/>
          <p:nvPr/>
        </p:nvSpPr>
        <p:spPr>
          <a:xfrm>
            <a:off x="9372600" y="1485900"/>
            <a:ext cx="7664555" cy="3510175"/>
          </a:xfrm>
          <a:prstGeom prst="rect">
            <a:avLst/>
          </a:prstGeom>
          <a:blipFill>
            <a:blip r:embed="rId3" cstate="print"/>
            <a:stretch>
              <a:fillRect/>
            </a:stretch>
          </a:blipFill>
          <a:effectLst>
            <a:softEdge rad="139700"/>
          </a:effectLst>
        </p:spPr>
        <p:txBody>
          <a:bodyPr wrap="square" lIns="0" tIns="0" rIns="0" bIns="0" rtlCol="0"/>
          <a:lstStyle/>
          <a:p>
            <a:endParaRPr/>
          </a:p>
        </p:txBody>
      </p:sp>
      <p:pic>
        <p:nvPicPr>
          <p:cNvPr id="12" name="Picture 4" descr="Résultat de recherche d'images pour &quot;centri commerciale nave d evero&quot;">
            <a:extLst>
              <a:ext uri="{FF2B5EF4-FFF2-40B4-BE49-F238E27FC236}">
                <a16:creationId xmlns:a16="http://schemas.microsoft.com/office/drawing/2014/main" id="{E66A9302-60F1-4C8B-BF41-A0F9A1068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400" y="4870021"/>
            <a:ext cx="4701615" cy="5279007"/>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3" name="object 3"/>
          <p:cNvSpPr/>
          <p:nvPr/>
        </p:nvSpPr>
        <p:spPr>
          <a:xfrm>
            <a:off x="1675861" y="1405650"/>
            <a:ext cx="6548620" cy="4132100"/>
          </a:xfrm>
          <a:prstGeom prst="rect">
            <a:avLst/>
          </a:prstGeom>
          <a:blipFill>
            <a:blip r:embed="rId5" cstate="print"/>
            <a:stretch>
              <a:fillRect/>
            </a:stretch>
          </a:blipFill>
          <a:effectLst>
            <a:softEdge rad="241300"/>
          </a:effectLst>
        </p:spPr>
        <p:txBody>
          <a:bodyPr wrap="square" lIns="0" tIns="0" rIns="0" bIns="0" rtlCol="0"/>
          <a:lstStyle/>
          <a:p>
            <a:endParaRPr dirty="0"/>
          </a:p>
        </p:txBody>
      </p:sp>
      <p:sp>
        <p:nvSpPr>
          <p:cNvPr id="11" name="object 2">
            <a:extLst>
              <a:ext uri="{FF2B5EF4-FFF2-40B4-BE49-F238E27FC236}">
                <a16:creationId xmlns:a16="http://schemas.microsoft.com/office/drawing/2014/main" id="{9623CA15-60E0-43BB-8CCF-977E48FF0C8B}"/>
              </a:ext>
            </a:extLst>
          </p:cNvPr>
          <p:cNvSpPr/>
          <p:nvPr/>
        </p:nvSpPr>
        <p:spPr>
          <a:xfrm>
            <a:off x="4950171" y="9791700"/>
            <a:ext cx="13871229" cy="2871146"/>
          </a:xfrm>
          <a:custGeom>
            <a:avLst/>
            <a:gdLst/>
            <a:ahLst/>
            <a:cxnLst/>
            <a:rect l="l" t="t" r="r" b="b"/>
            <a:pathLst>
              <a:path w="18288000" h="3879215">
                <a:moveTo>
                  <a:pt x="0" y="0"/>
                </a:moveTo>
                <a:lnTo>
                  <a:pt x="18287999" y="0"/>
                </a:lnTo>
                <a:lnTo>
                  <a:pt x="18287999" y="3879145"/>
                </a:lnTo>
                <a:lnTo>
                  <a:pt x="0" y="3879145"/>
                </a:lnTo>
                <a:lnTo>
                  <a:pt x="0" y="0"/>
                </a:lnTo>
                <a:close/>
              </a:path>
            </a:pathLst>
          </a:custGeom>
          <a:solidFill>
            <a:srgbClr val="D5CCBF">
              <a:alpha val="19999"/>
            </a:srgbClr>
          </a:solidFill>
        </p:spPr>
        <p:txBody>
          <a:bodyPr wrap="square" lIns="0" tIns="0" rIns="0" bIns="0" rtlCol="0"/>
          <a:lstStyle/>
          <a:p>
            <a:endParaRPr/>
          </a:p>
        </p:txBody>
      </p:sp>
      <p:sp>
        <p:nvSpPr>
          <p:cNvPr id="7" name="object 11">
            <a:extLst>
              <a:ext uri="{FF2B5EF4-FFF2-40B4-BE49-F238E27FC236}">
                <a16:creationId xmlns:a16="http://schemas.microsoft.com/office/drawing/2014/main" id="{52DB0F0E-E8EA-4252-8BB4-141FAE2D6544}"/>
              </a:ext>
            </a:extLst>
          </p:cNvPr>
          <p:cNvSpPr/>
          <p:nvPr/>
        </p:nvSpPr>
        <p:spPr>
          <a:xfrm>
            <a:off x="7790605" y="5869512"/>
            <a:ext cx="4095179" cy="4132100"/>
          </a:xfrm>
          <a:prstGeom prst="rect">
            <a:avLst/>
          </a:prstGeom>
          <a:blipFill>
            <a:blip r:embed="rId6" cstate="print"/>
            <a:stretch>
              <a:fillRect/>
            </a:stretch>
          </a:blipFill>
          <a:effectLst>
            <a:softEdge rad="177800"/>
          </a:effectLst>
        </p:spPr>
        <p:txBody>
          <a:bodyPr wrap="square" lIns="0" tIns="0" rIns="0" bIns="0" rtlCol="0"/>
          <a:lstStyle/>
          <a:p>
            <a:endParaRPr/>
          </a:p>
        </p:txBody>
      </p:sp>
      <p:sp>
        <p:nvSpPr>
          <p:cNvPr id="2" name="ZoneTexte 1">
            <a:extLst>
              <a:ext uri="{FF2B5EF4-FFF2-40B4-BE49-F238E27FC236}">
                <a16:creationId xmlns:a16="http://schemas.microsoft.com/office/drawing/2014/main" id="{427EF3E6-7FAF-4477-8DC2-CD6574C2FBDB}"/>
              </a:ext>
            </a:extLst>
          </p:cNvPr>
          <p:cNvSpPr txBox="1"/>
          <p:nvPr/>
        </p:nvSpPr>
        <p:spPr>
          <a:xfrm>
            <a:off x="990600" y="679850"/>
            <a:ext cx="16306799" cy="769441"/>
          </a:xfrm>
          <a:prstGeom prst="rect">
            <a:avLst/>
          </a:prstGeom>
          <a:noFill/>
        </p:spPr>
        <p:txBody>
          <a:bodyPr wrap="square" rtlCol="0">
            <a:spAutoFit/>
          </a:bodyPr>
          <a:lstStyle/>
          <a:p>
            <a:r>
              <a:rPr lang="fr-FR" sz="4400" dirty="0">
                <a:latin typeface="Georgia" panose="02040502050405020303" pitchFamily="18" charset="0"/>
              </a:rPr>
              <a:t>Parce que l’Italie est aussi un pays moderne, tourné vers le futur</a:t>
            </a:r>
          </a:p>
        </p:txBody>
      </p:sp>
    </p:spTree>
  </p:cSld>
  <p:clrMapOvr>
    <a:masterClrMapping/>
  </p:clrMapOvr>
  <mc:AlternateContent xmlns:mc="http://schemas.openxmlformats.org/markup-compatibility/2006" xmlns:p14="http://schemas.microsoft.com/office/powerpoint/2010/main">
    <mc:Choice Requires="p14">
      <p:transition spd="slow" p14:dur="2000" advClick="0" advTm="8424"/>
    </mc:Choice>
    <mc:Fallback xmlns="">
      <p:transition spd="slow" advClick="0" advTm="8424"/>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36" name="object 36"/>
          <p:cNvSpPr/>
          <p:nvPr/>
        </p:nvSpPr>
        <p:spPr>
          <a:xfrm>
            <a:off x="11720554" y="3434153"/>
            <a:ext cx="6048303" cy="3114178"/>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1219200" y="6676612"/>
            <a:ext cx="6057899" cy="3385542"/>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8261605" y="6548331"/>
            <a:ext cx="5498595" cy="3642103"/>
          </a:xfrm>
          <a:prstGeom prst="rect">
            <a:avLst/>
          </a:prstGeom>
          <a:blipFill>
            <a:blip r:embed="rId4" cstate="print"/>
            <a:stretch>
              <a:fillRect/>
            </a:stretch>
          </a:blipFill>
        </p:spPr>
        <p:txBody>
          <a:bodyPr wrap="square" lIns="0" tIns="0" rIns="0" bIns="0" rtlCol="0"/>
          <a:lstStyle/>
          <a:p>
            <a:endParaRPr/>
          </a:p>
        </p:txBody>
      </p:sp>
      <p:sp>
        <p:nvSpPr>
          <p:cNvPr id="19" name="Titre 18">
            <a:extLst>
              <a:ext uri="{FF2B5EF4-FFF2-40B4-BE49-F238E27FC236}">
                <a16:creationId xmlns:a16="http://schemas.microsoft.com/office/drawing/2014/main" id="{54268F5E-598F-4A09-ABD4-2BB15B46D4FD}"/>
              </a:ext>
            </a:extLst>
          </p:cNvPr>
          <p:cNvSpPr>
            <a:spLocks noGrp="1"/>
          </p:cNvSpPr>
          <p:nvPr>
            <p:ph type="ctrTitle"/>
          </p:nvPr>
        </p:nvSpPr>
        <p:spPr>
          <a:xfrm>
            <a:off x="1003300" y="1045784"/>
            <a:ext cx="16031014" cy="3385542"/>
          </a:xfrm>
        </p:spPr>
        <p:txBody>
          <a:bodyPr/>
          <a:lstStyle/>
          <a:p>
            <a:r>
              <a:rPr lang="fr-FR" dirty="0"/>
              <a:t>Parce que l’Italie et la France sont des partenaires étroitement liés dans la construction européenne avec des projets communs ouvrant des perspectives professionnelles importantes.</a:t>
            </a:r>
            <a:br>
              <a:rPr lang="fr-FR" dirty="0"/>
            </a:br>
            <a:endParaRPr lang="fr-FR" dirty="0"/>
          </a:p>
        </p:txBody>
      </p:sp>
      <p:pic>
        <p:nvPicPr>
          <p:cNvPr id="1026" name="Picture 2" descr="Résultat de recherche d'images pour &quot;drapeau union européenne&quot;">
            <a:extLst>
              <a:ext uri="{FF2B5EF4-FFF2-40B4-BE49-F238E27FC236}">
                <a16:creationId xmlns:a16="http://schemas.microsoft.com/office/drawing/2014/main" id="{DE0F1ACA-6D41-46B4-9826-94232A406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66055"/>
            <a:ext cx="2932333" cy="1954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9837"/>
    </mc:Choice>
    <mc:Fallback xmlns="">
      <p:transition spd="slow" advClick="0" advTm="9837"/>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912951" y="7175788"/>
            <a:ext cx="3046313" cy="28795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9603" y="4209174"/>
            <a:ext cx="3046312" cy="26109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635235" y="7417353"/>
            <a:ext cx="2605291" cy="23818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358901" y="6014622"/>
            <a:ext cx="2669410" cy="100484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435598" y="3544188"/>
            <a:ext cx="3035470" cy="185803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74940" y="5326743"/>
            <a:ext cx="2122821" cy="104325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5439069" y="6185304"/>
            <a:ext cx="2655532" cy="940521"/>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5558199" y="7803398"/>
            <a:ext cx="2461655" cy="185803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2335864" y="7688807"/>
            <a:ext cx="3014841" cy="2123041"/>
          </a:xfrm>
          <a:prstGeom prst="rect">
            <a:avLst/>
          </a:prstGeom>
          <a:blipFill>
            <a:blip r:embed="rId10" cstate="print"/>
            <a:stretch>
              <a:fillRect/>
            </a:stretch>
          </a:blipFill>
        </p:spPr>
        <p:txBody>
          <a:bodyPr wrap="square" lIns="0" tIns="0" rIns="0" bIns="0" rtlCol="0"/>
          <a:lstStyle/>
          <a:p>
            <a:endParaRPr/>
          </a:p>
        </p:txBody>
      </p:sp>
      <p:sp>
        <p:nvSpPr>
          <p:cNvPr id="15" name="Titre 14">
            <a:extLst>
              <a:ext uri="{FF2B5EF4-FFF2-40B4-BE49-F238E27FC236}">
                <a16:creationId xmlns:a16="http://schemas.microsoft.com/office/drawing/2014/main" id="{4D97DC44-1EA6-415F-B682-990500DFB3EA}"/>
              </a:ext>
            </a:extLst>
          </p:cNvPr>
          <p:cNvSpPr>
            <a:spLocks noGrp="1"/>
          </p:cNvSpPr>
          <p:nvPr>
            <p:ph type="title"/>
          </p:nvPr>
        </p:nvSpPr>
        <p:spPr>
          <a:xfrm>
            <a:off x="619759" y="240942"/>
            <a:ext cx="16906241" cy="2499753"/>
          </a:xfrm>
        </p:spPr>
        <p:txBody>
          <a:bodyPr/>
          <a:lstStyle/>
          <a:p>
            <a:r>
              <a:rPr lang="fr-FR" sz="4400" b="1" dirty="0">
                <a:latin typeface="Georgia" panose="02040502050405020303" pitchFamily="18" charset="0"/>
              </a:rPr>
              <a:t>Parce que l’Italie reste une des grandes puissances mondiales notamment dans le secteur agroalimentaire, de la mode, aéronautique et spatial, automobile… et le deuxième partenaire commercial de la France après l’Allemagne.</a:t>
            </a:r>
          </a:p>
        </p:txBody>
      </p:sp>
      <p:pic>
        <p:nvPicPr>
          <p:cNvPr id="6146" name="Picture 2" descr="Résultat de recherche d'images pour &quot;versace&quot;">
            <a:extLst>
              <a:ext uri="{FF2B5EF4-FFF2-40B4-BE49-F238E27FC236}">
                <a16:creationId xmlns:a16="http://schemas.microsoft.com/office/drawing/2014/main" id="{71F740D1-984E-41A7-A61A-0C0C79CE1A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6778" y="5399780"/>
            <a:ext cx="1776008" cy="17760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mobili italiani design&quot;">
            <a:extLst>
              <a:ext uri="{FF2B5EF4-FFF2-40B4-BE49-F238E27FC236}">
                <a16:creationId xmlns:a16="http://schemas.microsoft.com/office/drawing/2014/main" id="{FAEA1B8D-B37E-492C-9ECB-E15E597887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491" y="7495245"/>
            <a:ext cx="2605291" cy="26645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fiat logo&quot;">
            <a:extLst>
              <a:ext uri="{FF2B5EF4-FFF2-40B4-BE49-F238E27FC236}">
                <a16:creationId xmlns:a16="http://schemas.microsoft.com/office/drawing/2014/main" id="{241120EE-C604-4E02-ADDB-95E8FAFBA1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95272" y="33715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alenia aeronautica&quot;">
            <a:extLst>
              <a:ext uri="{FF2B5EF4-FFF2-40B4-BE49-F238E27FC236}">
                <a16:creationId xmlns:a16="http://schemas.microsoft.com/office/drawing/2014/main" id="{D74E5B3B-774B-4422-901A-5EBD1869F5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8757" y="4044581"/>
            <a:ext cx="4029075"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8987"/>
    </mc:Choice>
    <mc:Fallback xmlns="">
      <p:transition spd="slow" advClick="0" advTm="898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206</Words>
  <Application>Microsoft Office PowerPoint</Application>
  <PresentationFormat>Personnalisé</PresentationFormat>
  <Paragraphs>13</Paragraphs>
  <Slides>10</Slides>
  <Notes>0</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Georgia</vt:lpstr>
      <vt:lpstr>Office Theme</vt:lpstr>
      <vt:lpstr>Pourquoi choisir  l'italien ? </vt:lpstr>
      <vt:lpstr>Pour découvrir un pays magnifique aux panoramas époustouflants et géographiquement proche.</vt:lpstr>
      <vt:lpstr> Pour approfondir tes connaissances sur l’une des plus grandes cultures du monde, car l’Italie est l’un des berceaux de la civilisation occidentale ancienne et moderne.  En effet, depuis l’Antiquité, la culture de ce pays a rayonné sur le monde.</vt:lpstr>
      <vt:lpstr>Présentation PowerPoint</vt:lpstr>
      <vt:lpstr>Présentation PowerPoint</vt:lpstr>
      <vt:lpstr>Présentation PowerPoint</vt:lpstr>
      <vt:lpstr>Présentation PowerPoint</vt:lpstr>
      <vt:lpstr>Parce que l’Italie et la France sont des partenaires étroitement liés dans la construction européenne avec des projets communs ouvrant des perspectives professionnelles importantes. </vt:lpstr>
      <vt:lpstr>Parce que l’Italie reste une des grandes puissances mondiales notamment dans le secteur agroalimentaire, de la mode, aéronautique et spatial, automobile… et le deuxième partenaire commercial de la France après l’Allemagne.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Crème Basique Présentation Modèle</dc:title>
  <dc:creator>Giulia</dc:creator>
  <cp:keywords>DAEVS1d3hX4,BADQJysks3g</cp:keywords>
  <cp:lastModifiedBy>LEFRANC Karen</cp:lastModifiedBy>
  <cp:revision>50</cp:revision>
  <dcterms:created xsi:type="dcterms:W3CDTF">2021-02-07T14:19:20Z</dcterms:created>
  <dcterms:modified xsi:type="dcterms:W3CDTF">2021-02-12T17:54:52Z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2021-02-07T00:00:00Z</vt:filetime>
  </property>
  <property fmtid="{D5CDD505-2E9C-101B-9397-08002B2CF9AE}" pid="3" name="Creator">
    <vt:lpwstr>Canva</vt:lpwstr>
  </property>
  <property fmtid="{D5CDD505-2E9C-101B-9397-08002B2CF9AE}" pid="4" name="LastSaved">
    <vt:filetime>2021-02-07T00:00:00Z</vt:filetime>
  </property>
</Properties>
</file>